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440186"/>
            <a:ext cx="7477601" cy="1666399"/>
          </a:xfrm>
          <a:prstGeom prst="rect">
            <a:avLst/>
          </a:prstGeom>
          <a:noFill/>
          <a:ln/>
        </p:spPr>
        <p:txBody>
          <a:bodyPr wrap="square" rtlCol="0" anchor="t"/>
          <a:lstStyle/>
          <a:p>
            <a:pPr indent="0" marL="0">
              <a:lnSpc>
                <a:spcPts val="6561"/>
              </a:lnSpc>
              <a:buNone/>
            </a:pPr>
            <a:r>
              <a:rPr lang="en-US" sz="5249" dirty="0">
                <a:solidFill>
                  <a:srgbClr val="5C4E3D"/>
                </a:solidFill>
                <a:latin typeface="Libre Baskerville" pitchFamily="34" charset="0"/>
                <a:ea typeface="Libre Baskerville" pitchFamily="34" charset="-122"/>
                <a:cs typeface="Libre Baskerville" pitchFamily="34" charset="-120"/>
              </a:rPr>
              <a:t>Introduction to Compiler Design</a:t>
            </a:r>
            <a:endParaRPr lang="en-US" sz="5249" dirty="0"/>
          </a:p>
        </p:txBody>
      </p:sp>
      <p:sp>
        <p:nvSpPr>
          <p:cNvPr id="6" name="Text 2"/>
          <p:cNvSpPr/>
          <p:nvPr/>
        </p:nvSpPr>
        <p:spPr>
          <a:xfrm>
            <a:off x="833199" y="4439841"/>
            <a:ext cx="7477601"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Compiler design is the process of creating a software that can convert high-level programming languages into machine code.</a:t>
            </a:r>
            <a:endParaRPr lang="en-US" sz="1750" dirty="0"/>
          </a:p>
        </p:txBody>
      </p:sp>
      <p:sp>
        <p:nvSpPr>
          <p:cNvPr id="7" name="Shape 3"/>
          <p:cNvSpPr/>
          <p:nvPr/>
        </p:nvSpPr>
        <p:spPr>
          <a:xfrm>
            <a:off x="833199" y="5417225"/>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5424845"/>
            <a:ext cx="340162" cy="340162"/>
          </a:xfrm>
          <a:prstGeom prst="rect">
            <a:avLst/>
          </a:prstGeom>
        </p:spPr>
      </p:pic>
      <p:sp>
        <p:nvSpPr>
          <p:cNvPr id="9" name="Text 4"/>
          <p:cNvSpPr/>
          <p:nvPr/>
        </p:nvSpPr>
        <p:spPr>
          <a:xfrm>
            <a:off x="1299686" y="5400556"/>
            <a:ext cx="4483298" cy="388858"/>
          </a:xfrm>
          <a:prstGeom prst="rect">
            <a:avLst/>
          </a:prstGeom>
          <a:noFill/>
          <a:ln/>
        </p:spPr>
        <p:txBody>
          <a:bodyPr wrap="none" rtlCol="0" anchor="t"/>
          <a:lstStyle/>
          <a:p>
            <a:pPr algn="l" indent="0" marL="0">
              <a:lnSpc>
                <a:spcPts val="3062"/>
              </a:lnSpc>
              <a:buNone/>
            </a:pPr>
            <a:r>
              <a:rPr lang="en-US" sz="2187" b="1" dirty="0">
                <a:solidFill>
                  <a:srgbClr val="454240"/>
                </a:solidFill>
                <a:latin typeface="DM Sans" pitchFamily="34" charset="0"/>
                <a:ea typeface="DM Sans" pitchFamily="34" charset="-122"/>
                <a:cs typeface="DM Sans" pitchFamily="34" charset="-120"/>
              </a:rPr>
              <a:t>by Jaya chandra reddy Vattipally</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695813"/>
            <a:ext cx="7015758" cy="833199"/>
          </a:xfrm>
          <a:prstGeom prst="rect">
            <a:avLst/>
          </a:prstGeom>
          <a:noFill/>
          <a:ln/>
        </p:spPr>
        <p:txBody>
          <a:bodyPr wrap="none" rtlCol="0" anchor="t"/>
          <a:lstStyle/>
          <a:p>
            <a:pPr indent="0" marL="0">
              <a:lnSpc>
                <a:spcPts val="6561"/>
              </a:lnSpc>
              <a:buNone/>
            </a:pPr>
            <a:r>
              <a:rPr lang="en-US" sz="5249" dirty="0">
                <a:solidFill>
                  <a:srgbClr val="5C4E3D"/>
                </a:solidFill>
                <a:latin typeface="Libre Baskerville" pitchFamily="34" charset="0"/>
                <a:ea typeface="Libre Baskerville" pitchFamily="34" charset="-122"/>
                <a:cs typeface="Libre Baskerville" pitchFamily="34" charset="-120"/>
              </a:rPr>
              <a:t>Q&amp;A and Discussion</a:t>
            </a:r>
            <a:endParaRPr lang="en-US" sz="5249" dirty="0"/>
          </a:p>
        </p:txBody>
      </p:sp>
      <p:sp>
        <p:nvSpPr>
          <p:cNvPr id="6" name="Text 2"/>
          <p:cNvSpPr/>
          <p:nvPr/>
        </p:nvSpPr>
        <p:spPr>
          <a:xfrm>
            <a:off x="833199" y="3862268"/>
            <a:ext cx="7477601"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Engage the audience in a lively discussion about the intersection of Compiler Design, Machine Learning, and AI</a:t>
            </a:r>
            <a:endParaRPr lang="en-US" sz="1750" dirty="0"/>
          </a:p>
        </p:txBody>
      </p:sp>
      <p:sp>
        <p:nvSpPr>
          <p:cNvPr id="7" name="Text 3"/>
          <p:cNvSpPr/>
          <p:nvPr/>
        </p:nvSpPr>
        <p:spPr>
          <a:xfrm>
            <a:off x="833199" y="4822984"/>
            <a:ext cx="7477601"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Encourage questions and open dialogue around challenges, successes, and the future of compiler design with ML and AI</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4020622"/>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Traditional Approaches in Compiler Design</a:t>
            </a:r>
            <a:endParaRPr lang="en-US" sz="4374" dirty="0"/>
          </a:p>
        </p:txBody>
      </p:sp>
      <p:sp>
        <p:nvSpPr>
          <p:cNvPr id="6" name="Text 2"/>
          <p:cNvSpPr/>
          <p:nvPr/>
        </p:nvSpPr>
        <p:spPr>
          <a:xfrm>
            <a:off x="2393394" y="5742623"/>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454240"/>
                </a:solidFill>
                <a:latin typeface="DM Sans" pitchFamily="34" charset="0"/>
                <a:ea typeface="DM Sans" pitchFamily="34" charset="-122"/>
                <a:cs typeface="DM Sans" pitchFamily="34" charset="-120"/>
              </a:rPr>
              <a:t>Lexical analysis: Breaking code into tokens for parsing.</a:t>
            </a:r>
            <a:endParaRPr lang="en-US" sz="1750" dirty="0"/>
          </a:p>
        </p:txBody>
      </p:sp>
      <p:sp>
        <p:nvSpPr>
          <p:cNvPr id="7" name="Text 3"/>
          <p:cNvSpPr/>
          <p:nvPr/>
        </p:nvSpPr>
        <p:spPr>
          <a:xfrm>
            <a:off x="2393394" y="6186845"/>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454240"/>
                </a:solidFill>
                <a:latin typeface="DM Sans" pitchFamily="34" charset="0"/>
                <a:ea typeface="DM Sans" pitchFamily="34" charset="-122"/>
                <a:cs typeface="DM Sans" pitchFamily="34" charset="-120"/>
              </a:rPr>
              <a:t>Syntax analysis: Constructing a syntax tree to represent the structure of code.</a:t>
            </a:r>
            <a:endParaRPr lang="en-US" sz="1750" dirty="0"/>
          </a:p>
        </p:txBody>
      </p:sp>
      <p:sp>
        <p:nvSpPr>
          <p:cNvPr id="8" name="Text 4"/>
          <p:cNvSpPr/>
          <p:nvPr/>
        </p:nvSpPr>
        <p:spPr>
          <a:xfrm>
            <a:off x="2393394" y="6631067"/>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3"/>
            </a:pPr>
            <a:r>
              <a:rPr lang="en-US" sz="1750" dirty="0">
                <a:solidFill>
                  <a:srgbClr val="454240"/>
                </a:solidFill>
                <a:latin typeface="DM Sans" pitchFamily="34" charset="0"/>
                <a:ea typeface="DM Sans" pitchFamily="34" charset="-122"/>
                <a:cs typeface="DM Sans" pitchFamily="34" charset="-120"/>
              </a:rPr>
              <a:t>Semantic analysis: Checking the meaning and validity of the code's structure.</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018109"/>
            <a:ext cx="7477601" cy="2083118"/>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The Impact of Machine Learning and AI on Compiler Design</a:t>
            </a:r>
            <a:endParaRPr lang="en-US" sz="4374" dirty="0"/>
          </a:p>
        </p:txBody>
      </p:sp>
      <p:sp>
        <p:nvSpPr>
          <p:cNvPr id="6" name="Text 2"/>
          <p:cNvSpPr/>
          <p:nvPr/>
        </p:nvSpPr>
        <p:spPr>
          <a:xfrm>
            <a:off x="833199" y="4434483"/>
            <a:ext cx="7477601" cy="1777008"/>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Machine learning and AI are revolutionizing compiler design by integrating futuristic technology such as glowing circuit lines and algorithms. These advancements are enhancing the efficiency and intelligence of compilers, leading to more optimized and sophisticated code generation.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175986" y="595193"/>
            <a:ext cx="10278428" cy="1352550"/>
          </a:xfrm>
          <a:prstGeom prst="rect">
            <a:avLst/>
          </a:prstGeom>
          <a:noFill/>
          <a:ln/>
        </p:spPr>
        <p:txBody>
          <a:bodyPr wrap="square" rtlCol="0" anchor="t"/>
          <a:lstStyle/>
          <a:p>
            <a:pPr indent="0" marL="0">
              <a:lnSpc>
                <a:spcPts val="5325"/>
              </a:lnSpc>
              <a:buNone/>
            </a:pPr>
            <a:r>
              <a:rPr lang="en-US" sz="4260" dirty="0">
                <a:solidFill>
                  <a:srgbClr val="5C4E3D"/>
                </a:solidFill>
                <a:latin typeface="Libre Baskerville" pitchFamily="34" charset="0"/>
                <a:ea typeface="Libre Baskerville" pitchFamily="34" charset="-122"/>
                <a:cs typeface="Libre Baskerville" pitchFamily="34" charset="-120"/>
              </a:rPr>
              <a:t>Leveraging Machine Learning for Code Optimization</a:t>
            </a:r>
            <a:endParaRPr lang="en-US" sz="4260" dirty="0"/>
          </a:p>
        </p:txBody>
      </p:sp>
      <p:sp>
        <p:nvSpPr>
          <p:cNvPr id="5" name="Text 2"/>
          <p:cNvSpPr/>
          <p:nvPr/>
        </p:nvSpPr>
        <p:spPr>
          <a:xfrm>
            <a:off x="2175986" y="2466975"/>
            <a:ext cx="4875252" cy="1038344"/>
          </a:xfrm>
          <a:prstGeom prst="rect">
            <a:avLst/>
          </a:prstGeom>
          <a:noFill/>
          <a:ln/>
        </p:spPr>
        <p:txBody>
          <a:bodyPr wrap="square" rtlCol="0" anchor="t"/>
          <a:lstStyle/>
          <a:p>
            <a:pPr indent="0" marL="0">
              <a:lnSpc>
                <a:spcPts val="2726"/>
              </a:lnSpc>
              <a:buNone/>
            </a:pPr>
            <a:r>
              <a:rPr lang="en-US" sz="1704" dirty="0">
                <a:solidFill>
                  <a:srgbClr val="454240"/>
                </a:solidFill>
                <a:latin typeface="DM Sans" pitchFamily="34" charset="0"/>
                <a:ea typeface="DM Sans" pitchFamily="34" charset="-122"/>
                <a:cs typeface="DM Sans" pitchFamily="34" charset="-120"/>
              </a:rPr>
              <a:t>Machine learning techniques are revolutionizing code optimization by automatically identifying patterns and opportunities for optimization.</a:t>
            </a:r>
            <a:endParaRPr lang="en-US" sz="1704" dirty="0"/>
          </a:p>
        </p:txBody>
      </p:sp>
      <p:sp>
        <p:nvSpPr>
          <p:cNvPr id="6" name="Text 3"/>
          <p:cNvSpPr/>
          <p:nvPr/>
        </p:nvSpPr>
        <p:spPr>
          <a:xfrm>
            <a:off x="2175986" y="3699986"/>
            <a:ext cx="4875252" cy="1038344"/>
          </a:xfrm>
          <a:prstGeom prst="rect">
            <a:avLst/>
          </a:prstGeom>
          <a:noFill/>
          <a:ln/>
        </p:spPr>
        <p:txBody>
          <a:bodyPr wrap="square" rtlCol="0" anchor="t"/>
          <a:lstStyle/>
          <a:p>
            <a:pPr indent="0" marL="0">
              <a:lnSpc>
                <a:spcPts val="2726"/>
              </a:lnSpc>
              <a:buNone/>
            </a:pPr>
            <a:r>
              <a:rPr lang="en-US" sz="1704" dirty="0">
                <a:solidFill>
                  <a:srgbClr val="454240"/>
                </a:solidFill>
                <a:latin typeface="DM Sans" pitchFamily="34" charset="0"/>
                <a:ea typeface="DM Sans" pitchFamily="34" charset="-122"/>
                <a:cs typeface="DM Sans" pitchFamily="34" charset="-120"/>
              </a:rPr>
              <a:t>Through ML, compilers can learn from large datasets and apply advanced algorithms to generate highly optimized code.</a:t>
            </a:r>
            <a:endParaRPr lang="en-US" sz="1704" dirty="0"/>
          </a:p>
        </p:txBody>
      </p:sp>
      <p:pic>
        <p:nvPicPr>
          <p:cNvPr id="7" name="Image 1" descr="preencoded.png">    </p:cNvPr>
          <p:cNvPicPr>
            <a:picLocks noChangeAspect="1"/>
          </p:cNvPicPr>
          <p:nvPr/>
        </p:nvPicPr>
        <p:blipFill>
          <a:blip r:embed="rId2"/>
          <a:stretch>
            <a:fillRect/>
          </a:stretch>
        </p:blipFill>
        <p:spPr>
          <a:xfrm>
            <a:off x="7586782" y="2515672"/>
            <a:ext cx="4875252" cy="4875252"/>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590437"/>
            <a:ext cx="7477601" cy="2083118"/>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Using AI Techniques for Language Modeling and Parsing</a:t>
            </a:r>
            <a:endParaRPr lang="en-US" sz="4374" dirty="0"/>
          </a:p>
        </p:txBody>
      </p:sp>
      <p:sp>
        <p:nvSpPr>
          <p:cNvPr id="6" name="Text 2"/>
          <p:cNvSpPr/>
          <p:nvPr/>
        </p:nvSpPr>
        <p:spPr>
          <a:xfrm>
            <a:off x="833199" y="4006810"/>
            <a:ext cx="7477601"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AI techniques are revolutionizing language modeling and parsing in compiler design.</a:t>
            </a:r>
            <a:endParaRPr lang="en-US" sz="1750" dirty="0"/>
          </a:p>
        </p:txBody>
      </p:sp>
      <p:sp>
        <p:nvSpPr>
          <p:cNvPr id="7" name="Text 3"/>
          <p:cNvSpPr/>
          <p:nvPr/>
        </p:nvSpPr>
        <p:spPr>
          <a:xfrm>
            <a:off x="833199" y="4967526"/>
            <a:ext cx="7477601"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Futuristic algorithms analyze complex code structures, enhancing compiler performance and error detection.</a:t>
            </a:r>
            <a:endParaRPr lang="en-US" sz="1750" dirty="0"/>
          </a:p>
        </p:txBody>
      </p:sp>
      <p:sp>
        <p:nvSpPr>
          <p:cNvPr id="8" name="Text 4"/>
          <p:cNvSpPr/>
          <p:nvPr/>
        </p:nvSpPr>
        <p:spPr>
          <a:xfrm>
            <a:off x="833199" y="5928241"/>
            <a:ext cx="7477601"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By leveraging AI, compilers can interpret and optimize code with unprecedented precision and efficiency.</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285042"/>
            <a:ext cx="10554414" cy="2083118"/>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Challenges and Limitations of Applying ML and AI to Compiler Design</a:t>
            </a:r>
            <a:endParaRPr lang="en-US" sz="4374" dirty="0"/>
          </a:p>
        </p:txBody>
      </p:sp>
      <p:sp>
        <p:nvSpPr>
          <p:cNvPr id="5" name="Text 2"/>
          <p:cNvSpPr/>
          <p:nvPr/>
        </p:nvSpPr>
        <p:spPr>
          <a:xfrm>
            <a:off x="2037993" y="3812500"/>
            <a:ext cx="10554414" cy="355402"/>
          </a:xfrm>
          <a:prstGeom prst="rect">
            <a:avLst/>
          </a:prstGeom>
          <a:noFill/>
          <a:ln/>
        </p:spPr>
        <p:txBody>
          <a:bodyPr wrap="non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One of the primary challenges lies in training data availability and quality.</a:t>
            </a:r>
            <a:endParaRPr lang="en-US" sz="1750" dirty="0"/>
          </a:p>
        </p:txBody>
      </p:sp>
      <p:sp>
        <p:nvSpPr>
          <p:cNvPr id="6" name="Text 3"/>
          <p:cNvSpPr/>
          <p:nvPr/>
        </p:nvSpPr>
        <p:spPr>
          <a:xfrm>
            <a:off x="2037993" y="4417814"/>
            <a:ext cx="10554414" cy="355402"/>
          </a:xfrm>
          <a:prstGeom prst="rect">
            <a:avLst/>
          </a:prstGeom>
          <a:noFill/>
          <a:ln/>
        </p:spPr>
        <p:txBody>
          <a:bodyPr wrap="non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Another limitation is the interpretability of AI-generated code optimizations.</a:t>
            </a:r>
            <a:endParaRPr lang="en-US" sz="1750" dirty="0"/>
          </a:p>
        </p:txBody>
      </p:sp>
      <p:sp>
        <p:nvSpPr>
          <p:cNvPr id="7" name="Text 4"/>
          <p:cNvSpPr/>
          <p:nvPr/>
        </p:nvSpPr>
        <p:spPr>
          <a:xfrm>
            <a:off x="2037993" y="5023128"/>
            <a:ext cx="10554414" cy="355402"/>
          </a:xfrm>
          <a:prstGeom prst="rect">
            <a:avLst/>
          </a:prstGeom>
          <a:noFill/>
          <a:ln/>
        </p:spPr>
        <p:txBody>
          <a:bodyPr wrap="non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This impacts trust and transparency in the compiler output.</a:t>
            </a:r>
            <a:endParaRPr lang="en-US" sz="1750" dirty="0"/>
          </a:p>
        </p:txBody>
      </p:sp>
      <p:sp>
        <p:nvSpPr>
          <p:cNvPr id="8" name="Text 5"/>
          <p:cNvSpPr/>
          <p:nvPr/>
        </p:nvSpPr>
        <p:spPr>
          <a:xfrm>
            <a:off x="2037993" y="5628442"/>
            <a:ext cx="10554414"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Additionally, the computational resources required for ML and AI in compiler design pose practical challenges.</a:t>
            </a:r>
            <a:endParaRPr lang="en-US" sz="1750" dirty="0"/>
          </a:p>
        </p:txBody>
      </p:sp>
      <p:sp>
        <p:nvSpPr>
          <p:cNvPr id="9" name="Text 6"/>
          <p:cNvSpPr/>
          <p:nvPr/>
        </p:nvSpPr>
        <p:spPr>
          <a:xfrm>
            <a:off x="2037993" y="6589157"/>
            <a:ext cx="10554414" cy="355402"/>
          </a:xfrm>
          <a:prstGeom prst="rect">
            <a:avLst/>
          </a:prstGeom>
          <a:noFill/>
          <a:ln/>
        </p:spPr>
        <p:txBody>
          <a:bodyPr wrap="non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Ensuring the security and robustness of AI-integrated compilers is also a significant concern.</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916305"/>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Case Studies: Successful Applications of ML and AI in Compiler Design</a:t>
            </a:r>
            <a:endParaRPr lang="en-US" sz="4374" dirty="0"/>
          </a:p>
        </p:txBody>
      </p:sp>
      <p:pic>
        <p:nvPicPr>
          <p:cNvPr id="5" name="Image 1" descr="preencoded.png">    </p:cNvPr>
          <p:cNvPicPr>
            <a:picLocks noChangeAspect="1"/>
          </p:cNvPicPr>
          <p:nvPr/>
        </p:nvPicPr>
        <p:blipFill>
          <a:blip r:embed="rId2"/>
          <a:stretch>
            <a:fillRect/>
          </a:stretch>
        </p:blipFill>
        <p:spPr>
          <a:xfrm>
            <a:off x="2037993" y="2749391"/>
            <a:ext cx="3295888" cy="2036921"/>
          </a:xfrm>
          <a:prstGeom prst="rect">
            <a:avLst/>
          </a:prstGeom>
        </p:spPr>
      </p:pic>
      <p:sp>
        <p:nvSpPr>
          <p:cNvPr id="6" name="Text 2"/>
          <p:cNvSpPr/>
          <p:nvPr/>
        </p:nvSpPr>
        <p:spPr>
          <a:xfrm>
            <a:off x="2037993" y="5063966"/>
            <a:ext cx="2777490"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Code Optimization</a:t>
            </a:r>
            <a:endParaRPr lang="en-US" sz="2187" dirty="0"/>
          </a:p>
        </p:txBody>
      </p:sp>
      <p:sp>
        <p:nvSpPr>
          <p:cNvPr id="7" name="Text 3"/>
          <p:cNvSpPr/>
          <p:nvPr/>
        </p:nvSpPr>
        <p:spPr>
          <a:xfrm>
            <a:off x="2037993" y="5544383"/>
            <a:ext cx="3295888" cy="1421606"/>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An advanced ML algorithm efficiently optimizing complex code structures, enhancing performance.</a:t>
            </a:r>
            <a:endParaRPr lang="en-US" sz="1750" dirty="0"/>
          </a:p>
        </p:txBody>
      </p:sp>
      <p:pic>
        <p:nvPicPr>
          <p:cNvPr id="8" name="Image 2" descr="preencoded.png">    </p:cNvPr>
          <p:cNvPicPr>
            <a:picLocks noChangeAspect="1"/>
          </p:cNvPicPr>
          <p:nvPr/>
        </p:nvPicPr>
        <p:blipFill>
          <a:blip r:embed="rId3"/>
          <a:stretch>
            <a:fillRect/>
          </a:stretch>
        </p:blipFill>
        <p:spPr>
          <a:xfrm>
            <a:off x="5667137" y="2749391"/>
            <a:ext cx="3296007" cy="2037040"/>
          </a:xfrm>
          <a:prstGeom prst="rect">
            <a:avLst/>
          </a:prstGeom>
        </p:spPr>
      </p:pic>
      <p:sp>
        <p:nvSpPr>
          <p:cNvPr id="9" name="Text 4"/>
          <p:cNvSpPr/>
          <p:nvPr/>
        </p:nvSpPr>
        <p:spPr>
          <a:xfrm>
            <a:off x="5667137" y="5064085"/>
            <a:ext cx="3296007" cy="694373"/>
          </a:xfrm>
          <a:prstGeom prst="rect">
            <a:avLst/>
          </a:prstGeom>
          <a:noFill/>
          <a:ln/>
        </p:spPr>
        <p:txBody>
          <a:bodyPr wrap="squar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Language Modeling and Parsing</a:t>
            </a:r>
            <a:endParaRPr lang="en-US" sz="2187" dirty="0"/>
          </a:p>
        </p:txBody>
      </p:sp>
      <p:sp>
        <p:nvSpPr>
          <p:cNvPr id="10" name="Text 5"/>
          <p:cNvSpPr/>
          <p:nvPr/>
        </p:nvSpPr>
        <p:spPr>
          <a:xfrm>
            <a:off x="5667137" y="5891689"/>
            <a:ext cx="3296007" cy="1421606"/>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AI techniques accurately interpreting and processing code syntax for improved language modeling.</a:t>
            </a:r>
            <a:endParaRPr lang="en-US" sz="1750" dirty="0"/>
          </a:p>
        </p:txBody>
      </p:sp>
      <p:pic>
        <p:nvPicPr>
          <p:cNvPr id="11" name="Image 3" descr="preencoded.png">    </p:cNvPr>
          <p:cNvPicPr>
            <a:picLocks noChangeAspect="1"/>
          </p:cNvPicPr>
          <p:nvPr/>
        </p:nvPicPr>
        <p:blipFill>
          <a:blip r:embed="rId4"/>
          <a:stretch>
            <a:fillRect/>
          </a:stretch>
        </p:blipFill>
        <p:spPr>
          <a:xfrm>
            <a:off x="9296400" y="2749391"/>
            <a:ext cx="3296007" cy="2037040"/>
          </a:xfrm>
          <a:prstGeom prst="rect">
            <a:avLst/>
          </a:prstGeom>
        </p:spPr>
      </p:pic>
      <p:sp>
        <p:nvSpPr>
          <p:cNvPr id="12" name="Text 6"/>
          <p:cNvSpPr/>
          <p:nvPr/>
        </p:nvSpPr>
        <p:spPr>
          <a:xfrm>
            <a:off x="9296400" y="5064085"/>
            <a:ext cx="2844284"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Team Collaboration</a:t>
            </a:r>
            <a:endParaRPr lang="en-US" sz="2187" dirty="0"/>
          </a:p>
        </p:txBody>
      </p:sp>
      <p:sp>
        <p:nvSpPr>
          <p:cNvPr id="13" name="Text 7"/>
          <p:cNvSpPr/>
          <p:nvPr/>
        </p:nvSpPr>
        <p:spPr>
          <a:xfrm>
            <a:off x="9296400" y="5544503"/>
            <a:ext cx="3296007" cy="1421606"/>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Successful application of AI in compiler design, showcasing diverse teams collaborating in a futuristic workspace.</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DFA">
              <a:alpha val="85000"/>
            </a:srgbClr>
          </a:solidFill>
          <a:ln/>
        </p:spPr>
      </p:sp>
      <p:sp>
        <p:nvSpPr>
          <p:cNvPr id="6" name="Text 2"/>
          <p:cNvSpPr/>
          <p:nvPr/>
        </p:nvSpPr>
        <p:spPr>
          <a:xfrm>
            <a:off x="2037993" y="933688"/>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Future Directions and Trends in Compiler Design with ML and AI</a:t>
            </a:r>
            <a:endParaRPr lang="en-US" sz="4374" dirty="0"/>
          </a:p>
        </p:txBody>
      </p:sp>
      <p:sp>
        <p:nvSpPr>
          <p:cNvPr id="7" name="Shape 3"/>
          <p:cNvSpPr/>
          <p:nvPr/>
        </p:nvSpPr>
        <p:spPr>
          <a:xfrm>
            <a:off x="2349103" y="2655689"/>
            <a:ext cx="44410" cy="4640223"/>
          </a:xfrm>
          <a:prstGeom prst="roundRect">
            <a:avLst>
              <a:gd name="adj" fmla="val 225151"/>
            </a:avLst>
          </a:prstGeom>
          <a:solidFill>
            <a:srgbClr val="DDD3BA"/>
          </a:solidFill>
          <a:ln/>
        </p:spPr>
      </p:sp>
      <p:sp>
        <p:nvSpPr>
          <p:cNvPr id="8" name="Shape 4"/>
          <p:cNvSpPr/>
          <p:nvPr/>
        </p:nvSpPr>
        <p:spPr>
          <a:xfrm>
            <a:off x="2621220" y="3056989"/>
            <a:ext cx="777597" cy="44410"/>
          </a:xfrm>
          <a:prstGeom prst="roundRect">
            <a:avLst>
              <a:gd name="adj" fmla="val 225151"/>
            </a:avLst>
          </a:prstGeom>
          <a:solidFill>
            <a:srgbClr val="DDD3BA"/>
          </a:solidFill>
          <a:ln/>
        </p:spPr>
      </p:sp>
      <p:sp>
        <p:nvSpPr>
          <p:cNvPr id="9" name="Shape 5"/>
          <p:cNvSpPr/>
          <p:nvPr/>
        </p:nvSpPr>
        <p:spPr>
          <a:xfrm>
            <a:off x="2121277" y="2829282"/>
            <a:ext cx="499943" cy="499943"/>
          </a:xfrm>
          <a:prstGeom prst="roundRect">
            <a:avLst>
              <a:gd name="adj" fmla="val 20000"/>
            </a:avLst>
          </a:prstGeom>
          <a:solidFill>
            <a:srgbClr val="F7EDD4"/>
          </a:solidFill>
          <a:ln w="7620">
            <a:solidFill>
              <a:srgbClr val="DDD3BA"/>
            </a:solidFill>
            <a:prstDash val="solid"/>
          </a:ln>
        </p:spPr>
      </p:sp>
      <p:sp>
        <p:nvSpPr>
          <p:cNvPr id="10" name="Text 6"/>
          <p:cNvSpPr/>
          <p:nvPr/>
        </p:nvSpPr>
        <p:spPr>
          <a:xfrm>
            <a:off x="2296894" y="2870954"/>
            <a:ext cx="148709"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1" name="Text 7"/>
          <p:cNvSpPr/>
          <p:nvPr/>
        </p:nvSpPr>
        <p:spPr>
          <a:xfrm>
            <a:off x="3593306" y="2877860"/>
            <a:ext cx="5935147"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Automated Bug Detection and Correction</a:t>
            </a:r>
            <a:endParaRPr lang="en-US" sz="2187" dirty="0"/>
          </a:p>
        </p:txBody>
      </p:sp>
      <p:sp>
        <p:nvSpPr>
          <p:cNvPr id="12" name="Text 8"/>
          <p:cNvSpPr/>
          <p:nvPr/>
        </p:nvSpPr>
        <p:spPr>
          <a:xfrm>
            <a:off x="3593306" y="3358277"/>
            <a:ext cx="8999101" cy="355402"/>
          </a:xfrm>
          <a:prstGeom prst="rect">
            <a:avLst/>
          </a:prstGeom>
          <a:noFill/>
          <a:ln/>
        </p:spPr>
        <p:txBody>
          <a:bodyPr wrap="non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AI-powered tools to automatically detect and fix coding errors in real time.</a:t>
            </a:r>
            <a:endParaRPr lang="en-US" sz="1750" dirty="0"/>
          </a:p>
        </p:txBody>
      </p:sp>
      <p:sp>
        <p:nvSpPr>
          <p:cNvPr id="13" name="Shape 9"/>
          <p:cNvSpPr/>
          <p:nvPr/>
        </p:nvSpPr>
        <p:spPr>
          <a:xfrm>
            <a:off x="2621220" y="4559320"/>
            <a:ext cx="777597" cy="44410"/>
          </a:xfrm>
          <a:prstGeom prst="roundRect">
            <a:avLst>
              <a:gd name="adj" fmla="val 225151"/>
            </a:avLst>
          </a:prstGeom>
          <a:solidFill>
            <a:srgbClr val="DDD3BA"/>
          </a:solidFill>
          <a:ln/>
        </p:spPr>
      </p:sp>
      <p:sp>
        <p:nvSpPr>
          <p:cNvPr id="14" name="Shape 10"/>
          <p:cNvSpPr/>
          <p:nvPr/>
        </p:nvSpPr>
        <p:spPr>
          <a:xfrm>
            <a:off x="2121277" y="4331613"/>
            <a:ext cx="499943" cy="499943"/>
          </a:xfrm>
          <a:prstGeom prst="roundRect">
            <a:avLst>
              <a:gd name="adj" fmla="val 20000"/>
            </a:avLst>
          </a:prstGeom>
          <a:solidFill>
            <a:srgbClr val="F7EDD4"/>
          </a:solidFill>
          <a:ln w="7620">
            <a:solidFill>
              <a:srgbClr val="DDD3BA"/>
            </a:solidFill>
            <a:prstDash val="solid"/>
          </a:ln>
        </p:spPr>
      </p:sp>
      <p:sp>
        <p:nvSpPr>
          <p:cNvPr id="15" name="Text 11"/>
          <p:cNvSpPr/>
          <p:nvPr/>
        </p:nvSpPr>
        <p:spPr>
          <a:xfrm>
            <a:off x="2268557" y="4373285"/>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6" name="Text 12"/>
          <p:cNvSpPr/>
          <p:nvPr/>
        </p:nvSpPr>
        <p:spPr>
          <a:xfrm>
            <a:off x="3593306" y="4380190"/>
            <a:ext cx="4378047"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Optimizing Parallel Processing</a:t>
            </a:r>
            <a:endParaRPr lang="en-US" sz="2187" dirty="0"/>
          </a:p>
        </p:txBody>
      </p:sp>
      <p:sp>
        <p:nvSpPr>
          <p:cNvPr id="17" name="Text 13"/>
          <p:cNvSpPr/>
          <p:nvPr/>
        </p:nvSpPr>
        <p:spPr>
          <a:xfrm>
            <a:off x="3593306" y="4860608"/>
            <a:ext cx="8999101" cy="710803"/>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Using ML algorithms to improve parallel processing and optimize compiler performance.</a:t>
            </a:r>
            <a:endParaRPr lang="en-US" sz="1750" dirty="0"/>
          </a:p>
        </p:txBody>
      </p:sp>
      <p:sp>
        <p:nvSpPr>
          <p:cNvPr id="18" name="Shape 14"/>
          <p:cNvSpPr/>
          <p:nvPr/>
        </p:nvSpPr>
        <p:spPr>
          <a:xfrm>
            <a:off x="2621220" y="6417052"/>
            <a:ext cx="777597" cy="44410"/>
          </a:xfrm>
          <a:prstGeom prst="roundRect">
            <a:avLst>
              <a:gd name="adj" fmla="val 225151"/>
            </a:avLst>
          </a:prstGeom>
          <a:solidFill>
            <a:srgbClr val="DDD3BA"/>
          </a:solidFill>
          <a:ln/>
        </p:spPr>
      </p:sp>
      <p:sp>
        <p:nvSpPr>
          <p:cNvPr id="19" name="Shape 15"/>
          <p:cNvSpPr/>
          <p:nvPr/>
        </p:nvSpPr>
        <p:spPr>
          <a:xfrm>
            <a:off x="2121277" y="6189345"/>
            <a:ext cx="499943" cy="499943"/>
          </a:xfrm>
          <a:prstGeom prst="roundRect">
            <a:avLst>
              <a:gd name="adj" fmla="val 20000"/>
            </a:avLst>
          </a:prstGeom>
          <a:solidFill>
            <a:srgbClr val="F7EDD4"/>
          </a:solidFill>
          <a:ln w="7620">
            <a:solidFill>
              <a:srgbClr val="DDD3BA"/>
            </a:solidFill>
            <a:prstDash val="solid"/>
          </a:ln>
        </p:spPr>
      </p:sp>
      <p:sp>
        <p:nvSpPr>
          <p:cNvPr id="20" name="Text 16"/>
          <p:cNvSpPr/>
          <p:nvPr/>
        </p:nvSpPr>
        <p:spPr>
          <a:xfrm>
            <a:off x="2268557" y="6231017"/>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1" name="Text 17"/>
          <p:cNvSpPr/>
          <p:nvPr/>
        </p:nvSpPr>
        <p:spPr>
          <a:xfrm>
            <a:off x="3593306" y="6237923"/>
            <a:ext cx="6536293"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Real-time Code Generation with AI Assistance</a:t>
            </a:r>
            <a:endParaRPr lang="en-US" sz="2187" dirty="0"/>
          </a:p>
        </p:txBody>
      </p:sp>
      <p:sp>
        <p:nvSpPr>
          <p:cNvPr id="22" name="Text 18"/>
          <p:cNvSpPr/>
          <p:nvPr/>
        </p:nvSpPr>
        <p:spPr>
          <a:xfrm>
            <a:off x="3593306" y="6718340"/>
            <a:ext cx="8999101" cy="355402"/>
          </a:xfrm>
          <a:prstGeom prst="rect">
            <a:avLst/>
          </a:prstGeom>
          <a:noFill/>
          <a:ln/>
        </p:spPr>
        <p:txBody>
          <a:bodyPr wrap="non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Integrating AI to assist in real-time code generation for improved efficiency.</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943451"/>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Conclusion: The Role of ML and AI in Advancing Compiler Design</a:t>
            </a:r>
            <a:endParaRPr lang="en-US" sz="4374" dirty="0"/>
          </a:p>
        </p:txBody>
      </p:sp>
      <p:sp>
        <p:nvSpPr>
          <p:cNvPr id="5" name="Shape 2"/>
          <p:cNvSpPr/>
          <p:nvPr/>
        </p:nvSpPr>
        <p:spPr>
          <a:xfrm>
            <a:off x="2037993" y="3005733"/>
            <a:ext cx="388739" cy="388739"/>
          </a:xfrm>
          <a:prstGeom prst="roundRect">
            <a:avLst>
              <a:gd name="adj" fmla="val 25722"/>
            </a:avLst>
          </a:prstGeom>
          <a:solidFill>
            <a:srgbClr val="F7EDD4"/>
          </a:solidFill>
          <a:ln w="7620">
            <a:solidFill>
              <a:srgbClr val="DDD3BA"/>
            </a:solidFill>
            <a:prstDash val="solid"/>
          </a:ln>
        </p:spPr>
      </p:sp>
      <p:sp>
        <p:nvSpPr>
          <p:cNvPr id="6" name="Text 3"/>
          <p:cNvSpPr/>
          <p:nvPr/>
        </p:nvSpPr>
        <p:spPr>
          <a:xfrm>
            <a:off x="2648903" y="3026450"/>
            <a:ext cx="4006096"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Optimizing Code Efficiency</a:t>
            </a:r>
            <a:endParaRPr lang="en-US" sz="2187" dirty="0"/>
          </a:p>
        </p:txBody>
      </p:sp>
      <p:sp>
        <p:nvSpPr>
          <p:cNvPr id="7" name="Text 4"/>
          <p:cNvSpPr/>
          <p:nvPr/>
        </p:nvSpPr>
        <p:spPr>
          <a:xfrm>
            <a:off x="2648903" y="3506867"/>
            <a:ext cx="4555212" cy="1066205"/>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ML and AI enable the creation of highly efficient and optimized code, improving performance.</a:t>
            </a:r>
            <a:endParaRPr lang="en-US" sz="1750" dirty="0"/>
          </a:p>
        </p:txBody>
      </p:sp>
      <p:sp>
        <p:nvSpPr>
          <p:cNvPr id="8" name="Shape 5"/>
          <p:cNvSpPr/>
          <p:nvPr/>
        </p:nvSpPr>
        <p:spPr>
          <a:xfrm>
            <a:off x="7426285" y="3005733"/>
            <a:ext cx="388739" cy="388739"/>
          </a:xfrm>
          <a:prstGeom prst="roundRect">
            <a:avLst>
              <a:gd name="adj" fmla="val 25722"/>
            </a:avLst>
          </a:prstGeom>
          <a:solidFill>
            <a:srgbClr val="F7EDD4"/>
          </a:solidFill>
          <a:ln w="7620">
            <a:solidFill>
              <a:srgbClr val="DDD3BA"/>
            </a:solidFill>
            <a:prstDash val="solid"/>
          </a:ln>
        </p:spPr>
      </p:sp>
      <p:sp>
        <p:nvSpPr>
          <p:cNvPr id="9" name="Text 6"/>
          <p:cNvSpPr/>
          <p:nvPr/>
        </p:nvSpPr>
        <p:spPr>
          <a:xfrm>
            <a:off x="8037195" y="3026450"/>
            <a:ext cx="4555212" cy="694373"/>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Enhancing Language Understanding</a:t>
            </a:r>
            <a:endParaRPr lang="en-US" sz="2187" dirty="0"/>
          </a:p>
        </p:txBody>
      </p:sp>
      <p:sp>
        <p:nvSpPr>
          <p:cNvPr id="10" name="Text 7"/>
          <p:cNvSpPr/>
          <p:nvPr/>
        </p:nvSpPr>
        <p:spPr>
          <a:xfrm>
            <a:off x="8037195" y="3854053"/>
            <a:ext cx="4555212" cy="1066205"/>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AI techniques enhance language modeling and parsing, leading to better compiler understanding.</a:t>
            </a:r>
            <a:endParaRPr lang="en-US" sz="1750" dirty="0"/>
          </a:p>
        </p:txBody>
      </p:sp>
      <p:sp>
        <p:nvSpPr>
          <p:cNvPr id="11" name="Shape 8"/>
          <p:cNvSpPr/>
          <p:nvPr/>
        </p:nvSpPr>
        <p:spPr>
          <a:xfrm>
            <a:off x="2037993" y="5371624"/>
            <a:ext cx="388739" cy="388739"/>
          </a:xfrm>
          <a:prstGeom prst="roundRect">
            <a:avLst>
              <a:gd name="adj" fmla="val 25722"/>
            </a:avLst>
          </a:prstGeom>
          <a:solidFill>
            <a:srgbClr val="F7EDD4"/>
          </a:solidFill>
          <a:ln w="7620">
            <a:solidFill>
              <a:srgbClr val="DDD3BA"/>
            </a:solidFill>
            <a:prstDash val="solid"/>
          </a:ln>
        </p:spPr>
      </p:sp>
      <p:sp>
        <p:nvSpPr>
          <p:cNvPr id="12" name="Text 9"/>
          <p:cNvSpPr/>
          <p:nvPr/>
        </p:nvSpPr>
        <p:spPr>
          <a:xfrm>
            <a:off x="2648903" y="5392341"/>
            <a:ext cx="4555212" cy="694373"/>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Addressing Complex Language Structures</a:t>
            </a:r>
            <a:endParaRPr lang="en-US" sz="2187" dirty="0"/>
          </a:p>
        </p:txBody>
      </p:sp>
      <p:sp>
        <p:nvSpPr>
          <p:cNvPr id="13" name="Text 10"/>
          <p:cNvSpPr/>
          <p:nvPr/>
        </p:nvSpPr>
        <p:spPr>
          <a:xfrm>
            <a:off x="2648903" y="6219944"/>
            <a:ext cx="4555212" cy="710803"/>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ML helps in handling complex language structures, making compilers more versatile.</a:t>
            </a:r>
            <a:endParaRPr lang="en-US" sz="1750" dirty="0"/>
          </a:p>
        </p:txBody>
      </p:sp>
      <p:sp>
        <p:nvSpPr>
          <p:cNvPr id="14" name="Shape 11"/>
          <p:cNvSpPr/>
          <p:nvPr/>
        </p:nvSpPr>
        <p:spPr>
          <a:xfrm>
            <a:off x="7426285" y="5371624"/>
            <a:ext cx="388739" cy="388739"/>
          </a:xfrm>
          <a:prstGeom prst="roundRect">
            <a:avLst>
              <a:gd name="adj" fmla="val 25722"/>
            </a:avLst>
          </a:prstGeom>
          <a:solidFill>
            <a:srgbClr val="F7EDD4"/>
          </a:solidFill>
          <a:ln w="7620">
            <a:solidFill>
              <a:srgbClr val="DDD3BA"/>
            </a:solidFill>
            <a:prstDash val="solid"/>
          </a:ln>
        </p:spPr>
      </p:sp>
      <p:sp>
        <p:nvSpPr>
          <p:cNvPr id="15" name="Text 12"/>
          <p:cNvSpPr/>
          <p:nvPr/>
        </p:nvSpPr>
        <p:spPr>
          <a:xfrm>
            <a:off x="8037195" y="5392341"/>
            <a:ext cx="4555212" cy="694373"/>
          </a:xfrm>
          <a:prstGeom prst="rect">
            <a:avLst/>
          </a:prstGeom>
          <a:noFill/>
          <a:ln/>
        </p:spPr>
        <p:txBody>
          <a:bodyPr wrap="squar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Empowering Automated Debugging</a:t>
            </a:r>
            <a:endParaRPr lang="en-US" sz="2187" dirty="0"/>
          </a:p>
        </p:txBody>
      </p:sp>
      <p:sp>
        <p:nvSpPr>
          <p:cNvPr id="16" name="Text 13"/>
          <p:cNvSpPr/>
          <p:nvPr/>
        </p:nvSpPr>
        <p:spPr>
          <a:xfrm>
            <a:off x="8037195" y="6219944"/>
            <a:ext cx="4555212" cy="1066205"/>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AI-powered tools aid in automating debugging processes, saving time and effort.</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2024-03-21T12:52:56Z</dcterms:created>
  <dcterms:modified xsi:type="dcterms:W3CDTF">2024-03-21T12:52:56Z</dcterms:modified>
</cp:coreProperties>
</file>